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3" r:id="rId7"/>
    <p:sldId id="264" r:id="rId8"/>
    <p:sldId id="265" r:id="rId9"/>
    <p:sldId id="273" r:id="rId10"/>
    <p:sldId id="267" r:id="rId11"/>
    <p:sldId id="268" r:id="rId12"/>
    <p:sldId id="270"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65" d="100"/>
          <a:sy n="65"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353109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416135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402314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304251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47894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118775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313007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151135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194318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370632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5F578D-C238-49DC-9BC2-5425AF075A8A}" type="datetimeFigureOut">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B31CA7-D4A4-4F3B-9074-DC521D623AF8}" type="slidenum">
              <a:rPr lang="en-US" smtClean="0"/>
              <a:t>‹#›</a:t>
            </a:fld>
            <a:endParaRPr lang="en-US" dirty="0"/>
          </a:p>
        </p:txBody>
      </p:sp>
    </p:spTree>
    <p:extLst>
      <p:ext uri="{BB962C8B-B14F-4D97-AF65-F5344CB8AC3E}">
        <p14:creationId xmlns:p14="http://schemas.microsoft.com/office/powerpoint/2010/main" val="55950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F578D-C238-49DC-9BC2-5425AF075A8A}" type="datetimeFigureOut">
              <a:rPr lang="en-US" smtClean="0"/>
              <a:t>11/21/2022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31CA7-D4A4-4F3B-9074-DC521D623AF8}" type="slidenum">
              <a:rPr lang="en-US" smtClean="0"/>
              <a:t>‹#›</a:t>
            </a:fld>
            <a:endParaRPr lang="en-US" dirty="0"/>
          </a:p>
        </p:txBody>
      </p:sp>
    </p:spTree>
    <p:extLst>
      <p:ext uri="{BB962C8B-B14F-4D97-AF65-F5344CB8AC3E}">
        <p14:creationId xmlns:p14="http://schemas.microsoft.com/office/powerpoint/2010/main" val="368252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702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          </a:t>
            </a:r>
            <a:r>
              <a:rPr lang="en-US" sz="3600" b="1" dirty="0">
                <a:solidFill>
                  <a:schemeClr val="tx1">
                    <a:lumMod val="85000"/>
                    <a:lumOff val="15000"/>
                  </a:schemeClr>
                </a:solidFill>
              </a:rPr>
              <a:t>TWISUNGANE FARMER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054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080" y="325369"/>
            <a:ext cx="4368602" cy="1956841"/>
          </a:xfrm>
        </p:spPr>
        <p:txBody>
          <a:bodyPr anchor="b">
            <a:normAutofit/>
          </a:bodyPr>
          <a:lstStyle/>
          <a:p>
            <a:r>
              <a:rPr lang="en-US" sz="4200" dirty="0"/>
              <a:t>                  </a:t>
            </a:r>
            <a:r>
              <a:rPr lang="en-US" sz="4200" b="1" dirty="0">
                <a:latin typeface="Times New Roman" panose="02020603050405020304" pitchFamily="18" charset="0"/>
                <a:cs typeface="Times New Roman" panose="02020603050405020304" pitchFamily="18" charset="0"/>
              </a:rPr>
              <a:t>DUFATANYE GROUP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40080" y="2872899"/>
            <a:ext cx="4243589" cy="3320668"/>
          </a:xfrm>
        </p:spPr>
        <p:txBody>
          <a:bodyPr>
            <a:normAutofit/>
          </a:bodyPr>
          <a:lstStyle/>
          <a:p>
            <a:r>
              <a:rPr lang="en-US" sz="2200" dirty="0"/>
              <a:t> The second group TFH is going to support </a:t>
            </a:r>
          </a:p>
          <a:p>
            <a:endParaRPr lang="en-US" sz="2200" dirty="0"/>
          </a:p>
          <a:p>
            <a:endParaRPr lang="en-US" sz="2200" dirty="0"/>
          </a:p>
          <a:p>
            <a:endParaRPr lang="en-US" sz="2200" dirty="0"/>
          </a:p>
        </p:txBody>
      </p:sp>
      <p:pic>
        <p:nvPicPr>
          <p:cNvPr id="5" name="Picture 4"/>
          <p:cNvPicPr>
            <a:picLocks noChangeAspect="1"/>
          </p:cNvPicPr>
          <p:nvPr/>
        </p:nvPicPr>
        <p:blipFill rotWithShape="1">
          <a:blip r:embed="rId2"/>
          <a:srcRect l="15960" r="2009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413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6834" y="1153572"/>
            <a:ext cx="3200400" cy="4461163"/>
          </a:xfrm>
        </p:spPr>
        <p:txBody>
          <a:bodyPr>
            <a:normAutofit/>
          </a:bodyPr>
          <a:lstStyle/>
          <a:p>
            <a:r>
              <a:rPr lang="en-US" sz="4100" b="1" dirty="0">
                <a:solidFill>
                  <a:srgbClr val="FFFFFF"/>
                </a:solidFill>
                <a:latin typeface="Times New Roman" panose="02020603050405020304" pitchFamily="18" charset="0"/>
                <a:ea typeface="Times New Roman" panose="02020603050405020304" pitchFamily="18" charset="0"/>
              </a:rPr>
              <a:t>The Dufatanye cooperative farmers have benefited from TFH mentoring</a:t>
            </a:r>
            <a:endParaRPr lang="en-US"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endParaRPr lang="en-US" dirty="0"/>
          </a:p>
          <a:p>
            <a:pPr lvl="0" indent="0">
              <a:spcBef>
                <a:spcPts val="0"/>
              </a:spcBef>
              <a:buNone/>
            </a:pPr>
            <a:r>
              <a:rPr lang="en-US" dirty="0">
                <a:latin typeface="Arial" panose="020B0604020202020204" pitchFamily="34" charset="0"/>
                <a:cs typeface="Arial" panose="020B0604020202020204" pitchFamily="34" charset="0"/>
              </a:rPr>
              <a:t>They have saving group through which they are able to save small amount 1000 </a:t>
            </a:r>
            <a:r>
              <a:rPr lang="en-US" dirty="0">
                <a:latin typeface="Arial" panose="020B0604020202020204" pitchFamily="34" charset="0"/>
                <a:ea typeface="Times New Roman" panose="02020603050405020304" pitchFamily="18" charset="0"/>
                <a:cs typeface="Arial" panose="020B0604020202020204" pitchFamily="34" charset="0"/>
              </a:rPr>
              <a:t>Rwandan Franc ($1.00) every month. It help them in developing ownership of their future i.e., to be able in the long run to solve some of their issues themselves .</a:t>
            </a:r>
          </a:p>
          <a:p>
            <a:r>
              <a:rPr lang="en-US" dirty="0">
                <a:latin typeface="Arial" panose="020B0604020202020204" pitchFamily="34" charset="0"/>
                <a:ea typeface="Arial" panose="020B0604020202020204" pitchFamily="34" charset="0"/>
              </a:rPr>
              <a:t>All families have opened bank accounts</a:t>
            </a:r>
          </a:p>
          <a:p>
            <a:endParaRPr lang="en-US" dirty="0"/>
          </a:p>
        </p:txBody>
      </p:sp>
    </p:spTree>
    <p:extLst>
      <p:ext uri="{BB962C8B-B14F-4D97-AF65-F5344CB8AC3E}">
        <p14:creationId xmlns:p14="http://schemas.microsoft.com/office/powerpoint/2010/main" val="6438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6834" y="1153572"/>
            <a:ext cx="3200400" cy="4461163"/>
          </a:xfrm>
        </p:spPr>
        <p:txBody>
          <a:bodyPr>
            <a:normAutofit/>
          </a:bodyPr>
          <a:lstStyle/>
          <a:p>
            <a:r>
              <a:rPr lang="en-US" dirty="0">
                <a:solidFill>
                  <a:srgbClr val="FFFFFF"/>
                </a:solidFill>
              </a:rPr>
              <a:t>Dufatanye Group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US" dirty="0">
                <a:latin typeface="Arial" panose="020B0604020202020204" pitchFamily="34" charset="0"/>
                <a:ea typeface="Arial" panose="020B0604020202020204" pitchFamily="34" charset="0"/>
                <a:cs typeface="Arial" panose="020B0604020202020204" pitchFamily="34" charset="0"/>
              </a:rPr>
              <a:t>Farmers start to record their farming activities. They calculate their costs and their profits. They keep track of each activity. In doing so now they have adapted the culture of sitting down and planning together what they are going to plant and to start calculating all necessary costs per each agricultural activity.</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1717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838200" y="365125"/>
            <a:ext cx="10515600" cy="1325563"/>
          </a:xfrm>
        </p:spPr>
        <p:txBody>
          <a:bodyPr>
            <a:normAutofit/>
          </a:bodyPr>
          <a:lstStyle/>
          <a:p>
            <a:r>
              <a:rPr lang="en-US" b="1" dirty="0">
                <a:latin typeface="Arial" panose="020B0604020202020204" pitchFamily="34" charset="0"/>
                <a:cs typeface="Arial" panose="020B0604020202020204" pitchFamily="34" charset="0"/>
              </a:rPr>
              <a:t>New planned activities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r>
              <a:rPr lang="en-US" dirty="0">
                <a:latin typeface="Arial" panose="020B0604020202020204" pitchFamily="34" charset="0"/>
                <a:cs typeface="Arial" panose="020B0604020202020204" pitchFamily="34" charset="0"/>
              </a:rPr>
              <a:t>They are waiting for pigs farming project which will improve their lives </a:t>
            </a:r>
          </a:p>
          <a:p>
            <a:r>
              <a:rPr lang="en-US" dirty="0">
                <a:latin typeface="Arial" panose="020B0604020202020204" pitchFamily="34" charset="0"/>
                <a:cs typeface="Arial" panose="020B0604020202020204" pitchFamily="34" charset="0"/>
              </a:rPr>
              <a:t>TFH mentor will train Dufatanye group to build kitchen gardens</a:t>
            </a:r>
          </a:p>
          <a:p>
            <a:r>
              <a:rPr lang="en-US" dirty="0">
                <a:latin typeface="Arial" panose="020B0604020202020204" pitchFamily="34" charset="0"/>
                <a:cs typeface="Arial" panose="020B0604020202020204" pitchFamily="34" charset="0"/>
              </a:rPr>
              <a:t>TFH mentor will train Dufatanye using no till farming </a:t>
            </a:r>
          </a:p>
          <a:p>
            <a:r>
              <a:rPr lang="en-US" dirty="0">
                <a:latin typeface="Arial" panose="020B0604020202020204" pitchFamily="34" charset="0"/>
                <a:cs typeface="Arial" panose="020B0604020202020204" pitchFamily="34" charset="0"/>
              </a:rPr>
              <a:t>TFH mentor will help them to avoid post harvesting loss and to help them to link with markets.</a:t>
            </a:r>
          </a:p>
        </p:txBody>
      </p:sp>
    </p:spTree>
    <p:extLst>
      <p:ext uri="{BB962C8B-B14F-4D97-AF65-F5344CB8AC3E}">
        <p14:creationId xmlns:p14="http://schemas.microsoft.com/office/powerpoint/2010/main" val="14630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6834" y="1153572"/>
            <a:ext cx="3200400" cy="4461163"/>
          </a:xfrm>
        </p:spPr>
        <p:txBody>
          <a:bodyPr>
            <a:normAutofit/>
          </a:bodyPr>
          <a:lstStyle/>
          <a:p>
            <a:pPr marL="0" marR="0">
              <a:spcBef>
                <a:spcPts val="0"/>
              </a:spcBef>
              <a:spcAft>
                <a:spcPts val="0"/>
              </a:spcAft>
            </a:pPr>
            <a:r>
              <a:rPr lang="en-US" sz="4100" b="1" dirty="0">
                <a:solidFill>
                  <a:srgbClr val="FFFFFF"/>
                </a:solidFill>
                <a:latin typeface="Times New Roman" panose="02020603050405020304" pitchFamily="18" charset="0"/>
                <a:ea typeface="Times New Roman" panose="02020603050405020304" pitchFamily="18" charset="0"/>
              </a:rPr>
              <a:t>The Twisungane cooperative farmers have benefited from TFH mentoring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v"/>
            </a:pPr>
            <a:r>
              <a:rPr lang="en-US" sz="2600" dirty="0">
                <a:latin typeface="Arial" panose="020B0604020202020204" pitchFamily="34" charset="0"/>
                <a:cs typeface="Arial" panose="020B0604020202020204" pitchFamily="34" charset="0"/>
              </a:rPr>
              <a:t>They used  their small spaces to grow vegetables and fruits to fight malnutrition in their families especially for their children and pregnant women, through kitchen gardens. </a:t>
            </a:r>
          </a:p>
          <a:p>
            <a:pPr marL="0" indent="0">
              <a:buNone/>
            </a:pPr>
            <a:endParaRPr lang="en-US" sz="2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2600" dirty="0">
                <a:latin typeface="Arial" panose="020B0604020202020204" pitchFamily="34" charset="0"/>
                <a:cs typeface="Arial" panose="020B0604020202020204" pitchFamily="34" charset="0"/>
              </a:rPr>
              <a:t>  They are still using Irrigation equipment helps them in agriculture production. In a small piece of land such as 0.4 ha the farmers usually used to get approximately 100 kg  of vegetables and fruits. After getting the irrigation equipment and technical support from TFH staff, they now get 500 kg of vegetables.</a:t>
            </a:r>
          </a:p>
          <a:p>
            <a:endParaRPr lang="en-US" sz="2600" dirty="0"/>
          </a:p>
        </p:txBody>
      </p:sp>
    </p:spTree>
    <p:extLst>
      <p:ext uri="{BB962C8B-B14F-4D97-AF65-F5344CB8AC3E}">
        <p14:creationId xmlns:p14="http://schemas.microsoft.com/office/powerpoint/2010/main" val="368712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686834" y="1153572"/>
            <a:ext cx="3200400" cy="4461163"/>
          </a:xfrm>
        </p:spPr>
        <p:txBody>
          <a:bodyPr>
            <a:normAutofit/>
          </a:bodyPr>
          <a:lstStyle/>
          <a:p>
            <a:r>
              <a:rPr lang="en-US" dirty="0">
                <a:solidFill>
                  <a:srgbClr val="FFFFFF"/>
                </a:solidFill>
              </a:rPr>
              <a:t>Tools for Hope help</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p:cNvSpPr>
            <a:spLocks noGrp="1"/>
          </p:cNvSpPr>
          <p:nvPr>
            <p:ph idx="1"/>
          </p:nvPr>
        </p:nvSpPr>
        <p:spPr>
          <a:xfrm>
            <a:off x="4447308" y="591344"/>
            <a:ext cx="6906491" cy="5585619"/>
          </a:xfrm>
        </p:spPr>
        <p:txBody>
          <a:bodyPr anchor="ctr">
            <a:normAutofit/>
          </a:bodyPr>
          <a:lstStyle/>
          <a:p>
            <a:pPr marL="685800" marR="0" indent="-457200">
              <a:spcBef>
                <a:spcPts val="0"/>
              </a:spcBef>
              <a:spcAft>
                <a:spcPts val="0"/>
              </a:spcAft>
              <a:buFont typeface="Wingdings" panose="05000000000000000000" pitchFamily="2" charset="2"/>
              <a:buChar char="v"/>
            </a:pPr>
            <a:endParaRPr lang="en-US" sz="2200" dirty="0">
              <a:latin typeface="Times New Roman" panose="02020603050405020304" pitchFamily="18" charset="0"/>
              <a:ea typeface="Times New Roman" panose="02020603050405020304" pitchFamily="18" charset="0"/>
            </a:endParaRPr>
          </a:p>
          <a:p>
            <a:pPr marL="685800" marR="0" indent="-457200">
              <a:spcBef>
                <a:spcPts val="0"/>
              </a:spcBef>
              <a:spcAft>
                <a:spcPts val="0"/>
              </a:spcAft>
              <a:buFont typeface="Wingdings" panose="05000000000000000000" pitchFamily="2" charset="2"/>
              <a:buChar char="v"/>
            </a:pPr>
            <a:r>
              <a:rPr lang="en-US" sz="2200" dirty="0">
                <a:latin typeface="Arial" panose="020B0604020202020204" pitchFamily="34" charset="0"/>
                <a:ea typeface="Times New Roman" panose="02020603050405020304" pitchFamily="18" charset="0"/>
                <a:cs typeface="Arial" panose="020B0604020202020204" pitchFamily="34" charset="0"/>
              </a:rPr>
              <a:t>They can now send all their children to school and can buy all the school materials.</a:t>
            </a:r>
          </a:p>
          <a:p>
            <a:pPr marL="457200" marR="0">
              <a:spcBef>
                <a:spcPts val="0"/>
              </a:spcBef>
              <a:spcAft>
                <a:spcPts val="0"/>
              </a:spcAft>
            </a:pP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R="0" indent="0">
              <a:spcBef>
                <a:spcPts val="0"/>
              </a:spcBef>
              <a:spcAft>
                <a:spcPts val="0"/>
              </a:spcAft>
              <a:buNone/>
            </a:pP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L="685800" marR="0" indent="-457200">
              <a:spcBef>
                <a:spcPts val="0"/>
              </a:spcBef>
              <a:spcAft>
                <a:spcPts val="0"/>
              </a:spcAft>
              <a:buFont typeface="Wingdings" panose="05000000000000000000" pitchFamily="2" charset="2"/>
              <a:buChar char="v"/>
            </a:pPr>
            <a:r>
              <a:rPr lang="en-US" sz="2200" dirty="0">
                <a:latin typeface="Arial" panose="020B0604020202020204" pitchFamily="34" charset="0"/>
                <a:ea typeface="Arial" panose="020B0604020202020204" pitchFamily="34" charset="0"/>
                <a:cs typeface="Arial" panose="020B0604020202020204" pitchFamily="34" charset="0"/>
              </a:rPr>
              <a:t>They have saving group that will help them to save money to buy </a:t>
            </a:r>
            <a:r>
              <a:rPr lang="en-US" sz="2200" dirty="0">
                <a:latin typeface="Arial" panose="020B0604020202020204" pitchFamily="34" charset="0"/>
                <a:ea typeface="Times New Roman" panose="02020603050405020304" pitchFamily="18" charset="0"/>
                <a:cs typeface="Arial" panose="020B0604020202020204" pitchFamily="34" charset="0"/>
              </a:rPr>
              <a:t>materials such as hybrid seed and fertilizer and pay medical insurance (mutuelle de sante).  They may borrow from their group's revolving fund and repay loans at an affordable interest rate. </a:t>
            </a:r>
          </a:p>
          <a:p>
            <a:pPr marR="0" indent="0">
              <a:spcBef>
                <a:spcPts val="0"/>
              </a:spcBef>
              <a:spcAft>
                <a:spcPts val="0"/>
              </a:spcAft>
              <a:buNone/>
            </a:pP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R="0" indent="0">
              <a:spcBef>
                <a:spcPts val="0"/>
              </a:spcBef>
              <a:spcAft>
                <a:spcPts val="0"/>
              </a:spcAft>
              <a:buNone/>
            </a:pPr>
            <a:r>
              <a:rPr lang="en-US" sz="2200" dirty="0">
                <a:latin typeface="Arial" panose="020B0604020202020204" pitchFamily="34" charset="0"/>
                <a:ea typeface="Times New Roman" panose="02020603050405020304" pitchFamily="18" charset="0"/>
                <a:cs typeface="Arial" panose="020B0604020202020204" pitchFamily="34" charset="0"/>
              </a:rPr>
              <a:t>They started to save small amount of money 500 Rwandan Franc (0.5$).It help them in developing ownership of their future i.e., to be able in the long run to solve some of their issues themselves</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pPr marR="0" indent="0">
              <a:spcBef>
                <a:spcPts val="0"/>
              </a:spcBef>
              <a:spcAft>
                <a:spcPts val="0"/>
              </a:spcAft>
              <a:buNone/>
            </a:pP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L="457200" marR="0">
              <a:spcBef>
                <a:spcPts val="0"/>
              </a:spcBef>
              <a:spcAft>
                <a:spcPts val="0"/>
              </a:spcAft>
            </a:pPr>
            <a:r>
              <a:rPr lang="en-US" sz="2200" dirty="0">
                <a:latin typeface="Arial" panose="020B0604020202020204" pitchFamily="34" charset="0"/>
                <a:ea typeface="Times New Roman" panose="02020603050405020304" pitchFamily="18" charset="0"/>
                <a:cs typeface="Arial" panose="020B0604020202020204" pitchFamily="34" charset="0"/>
              </a:rPr>
              <a:t>All families have opened bank accounts.</a:t>
            </a:r>
          </a:p>
          <a:p>
            <a:pPr marR="0" indent="0">
              <a:spcBef>
                <a:spcPts val="0"/>
              </a:spcBef>
              <a:spcAft>
                <a:spcPts val="0"/>
              </a:spcAft>
              <a:buNone/>
            </a:pP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9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838200" y="365125"/>
            <a:ext cx="10515600" cy="1325563"/>
          </a:xfrm>
        </p:spPr>
        <p:txBody>
          <a:bodyPr>
            <a:normAutofit/>
          </a:bodyPr>
          <a:lstStyle/>
          <a:p>
            <a:r>
              <a:rPr lang="en-US" dirty="0"/>
              <a:t>TFH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pPr>
              <a:buFont typeface="Wingdings" panose="05000000000000000000" pitchFamily="2" charset="2"/>
              <a:buChar char="v"/>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dirty="0">
                <a:latin typeface="Arial" panose="020B0604020202020204" pitchFamily="34" charset="0"/>
                <a:cs typeface="Arial" panose="020B0604020202020204" pitchFamily="34" charset="0"/>
              </a:rPr>
              <a:t>After getting training about business plans now they are able to do a business plan themselves. </a:t>
            </a:r>
          </a:p>
          <a:p>
            <a:pPr>
              <a:buFont typeface="Wingdings" panose="05000000000000000000" pitchFamily="2" charset="2"/>
              <a:buChar char="v"/>
            </a:pPr>
            <a:r>
              <a:rPr lang="en-US" dirty="0">
                <a:latin typeface="Arial" panose="020B0604020202020204" pitchFamily="34" charset="0"/>
                <a:cs typeface="Arial" panose="020B0604020202020204" pitchFamily="34" charset="0"/>
              </a:rPr>
              <a:t>T</a:t>
            </a:r>
            <a:r>
              <a:rPr lang="en-US" b="0" i="0" dirty="0">
                <a:effectLst/>
                <a:latin typeface="Arial" panose="020B0604020202020204" pitchFamily="34" charset="0"/>
                <a:cs typeface="Arial" panose="020B0604020202020204" pitchFamily="34" charset="0"/>
              </a:rPr>
              <a:t>hrough their own savings, were able to buy pigs and plant bananas as an income generating activity.</a:t>
            </a:r>
          </a:p>
          <a:p>
            <a:pPr>
              <a:buFont typeface="Wingdings" panose="05000000000000000000" pitchFamily="2" charset="2"/>
              <a:buChar char="v"/>
            </a:pPr>
            <a:r>
              <a:rPr lang="en-US" dirty="0">
                <a:effectLst/>
                <a:latin typeface="Arial" panose="020B0604020202020204" pitchFamily="34" charset="0"/>
                <a:ea typeface="Arial" panose="020B0604020202020204" pitchFamily="34" charset="0"/>
                <a:cs typeface="Arial" panose="020B0604020202020204" pitchFamily="34" charset="0"/>
              </a:rPr>
              <a:t> </a:t>
            </a:r>
            <a:r>
              <a:rPr lang="en-US" dirty="0">
                <a:latin typeface="Arial" panose="020B0604020202020204" pitchFamily="34" charset="0"/>
                <a:ea typeface="Arial" panose="020B0604020202020204" pitchFamily="34" charset="0"/>
                <a:cs typeface="Arial" panose="020B0604020202020204" pitchFamily="34" charset="0"/>
              </a:rPr>
              <a:t>Farmers record their farming activities. They calculate their costs and </a:t>
            </a:r>
            <a:r>
              <a:rPr lang="en-US" dirty="0">
                <a:latin typeface="Arial" panose="020B0604020202020204" pitchFamily="34" charset="0"/>
                <a:cs typeface="Arial" panose="020B0604020202020204" pitchFamily="34" charset="0"/>
              </a:rPr>
              <a:t>their profits.  They keep track of each activity. And in doing so now they have adapted the culture of sitting down and planning together what they are going to plant and to start calculating all necessary costs per each agricultural activity.</a:t>
            </a:r>
          </a:p>
          <a:p>
            <a:endParaRPr lang="en-US" dirty="0"/>
          </a:p>
        </p:txBody>
      </p:sp>
    </p:spTree>
    <p:extLst>
      <p:ext uri="{BB962C8B-B14F-4D97-AF65-F5344CB8AC3E}">
        <p14:creationId xmlns:p14="http://schemas.microsoft.com/office/powerpoint/2010/main" val="1579881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5975"/>
          </a:xfrm>
        </p:spPr>
        <p:txBody>
          <a:bodyPr/>
          <a:lstStyle/>
          <a:p>
            <a:r>
              <a:rPr lang="en-US" dirty="0">
                <a:solidFill>
                  <a:schemeClr val="accent1"/>
                </a:solidFill>
                <a:latin typeface="Arial" panose="020B0604020202020204" pitchFamily="34" charset="0"/>
                <a:cs typeface="Arial" panose="020B0604020202020204" pitchFamily="34" charset="0"/>
              </a:rPr>
              <a:t>Thanksgiving</a:t>
            </a:r>
          </a:p>
        </p:txBody>
      </p:sp>
      <p:sp>
        <p:nvSpPr>
          <p:cNvPr id="3" name="Content Placeholder 2"/>
          <p:cNvSpPr>
            <a:spLocks noGrp="1"/>
          </p:cNvSpPr>
          <p:nvPr>
            <p:ph idx="1"/>
          </p:nvPr>
        </p:nvSpPr>
        <p:spPr>
          <a:xfrm>
            <a:off x="838200" y="1181100"/>
            <a:ext cx="10515600" cy="4995863"/>
          </a:xfrm>
        </p:spPr>
        <p:txBody>
          <a:bodyPr>
            <a:normAutofit/>
          </a:bodyPr>
          <a:lstStyle/>
          <a:p>
            <a:pPr marL="457200" marR="0" algn="just">
              <a:lnSpc>
                <a:spcPts val="2200"/>
              </a:lnSpc>
              <a:spcBef>
                <a:spcPts val="0"/>
              </a:spcBef>
              <a:spcAft>
                <a:spcPts val="0"/>
              </a:spcAft>
            </a:pPr>
            <a:endParaRPr lang="en-US" dirty="0">
              <a:solidFill>
                <a:srgbClr val="222222"/>
              </a:solidFill>
              <a:latin typeface="Times New Roman" panose="02020603050405020304" pitchFamily="18" charset="0"/>
              <a:ea typeface="Times New Roman" panose="02020603050405020304" pitchFamily="18" charset="0"/>
            </a:endParaRPr>
          </a:p>
          <a:p>
            <a:pPr marL="457200" marR="0" algn="just">
              <a:lnSpc>
                <a:spcPts val="2200"/>
              </a:lnSpc>
              <a:spcBef>
                <a:spcPts val="0"/>
              </a:spcBef>
              <a:spcAft>
                <a:spcPts val="0"/>
              </a:spcAft>
            </a:pPr>
            <a:endParaRPr lang="en-US" dirty="0">
              <a:solidFill>
                <a:srgbClr val="222222"/>
              </a:solidFill>
              <a:latin typeface="Times New Roman" panose="02020603050405020304" pitchFamily="18" charset="0"/>
              <a:ea typeface="Times New Roman" panose="02020603050405020304" pitchFamily="18" charset="0"/>
            </a:endParaRPr>
          </a:p>
          <a:p>
            <a:pPr marL="685800" marR="0" indent="-457200" algn="just">
              <a:lnSpc>
                <a:spcPct val="150000"/>
              </a:lnSpc>
              <a:spcBef>
                <a:spcPts val="0"/>
              </a:spcBef>
              <a:spcAft>
                <a:spcPts val="0"/>
              </a:spcAft>
              <a:buFont typeface="Wingdings" panose="05000000000000000000" pitchFamily="2" charset="2"/>
              <a:buChar char="v"/>
            </a:pPr>
            <a:r>
              <a:rPr lang="en-US" sz="3100" dirty="0">
                <a:solidFill>
                  <a:srgbClr val="222222"/>
                </a:solidFill>
                <a:latin typeface="Arial" panose="020B0604020202020204" pitchFamily="34" charset="0"/>
                <a:ea typeface="Times New Roman" panose="02020603050405020304" pitchFamily="18" charset="0"/>
                <a:cs typeface="Arial" panose="020B0604020202020204" pitchFamily="34" charset="0"/>
              </a:rPr>
              <a:t>Twisungane farmers thank TFH for the support provided during lockdown where their families were going to die of hunger as movements  were restricted </a:t>
            </a:r>
          </a:p>
          <a:p>
            <a:pPr marL="685800" marR="0" indent="-457200" algn="just">
              <a:lnSpc>
                <a:spcPct val="150000"/>
              </a:lnSpc>
              <a:spcBef>
                <a:spcPts val="0"/>
              </a:spcBef>
              <a:spcAft>
                <a:spcPts val="0"/>
              </a:spcAft>
              <a:buFont typeface="Wingdings" panose="05000000000000000000" pitchFamily="2" charset="2"/>
              <a:buChar char="v"/>
            </a:pPr>
            <a:r>
              <a:rPr lang="en-US" sz="3100" dirty="0">
                <a:solidFill>
                  <a:srgbClr val="222222"/>
                </a:solidFill>
                <a:latin typeface="Arial" panose="020B0604020202020204" pitchFamily="34" charset="0"/>
                <a:ea typeface="Times New Roman" panose="02020603050405020304" pitchFamily="18" charset="0"/>
                <a:cs typeface="Arial" panose="020B0604020202020204" pitchFamily="34" charset="0"/>
              </a:rPr>
              <a:t>TFH supported them with </a:t>
            </a:r>
            <a:r>
              <a:rPr lang="en-US" sz="3100" dirty="0">
                <a:latin typeface="Arial" panose="020B0604020202020204" pitchFamily="34" charset="0"/>
                <a:cs typeface="Arial" panose="020B0604020202020204" pitchFamily="34" charset="0"/>
              </a:rPr>
              <a:t>a motorcycle taxi business and a goat raising business.</a:t>
            </a:r>
          </a:p>
          <a:p>
            <a:pPr marR="0" indent="0" algn="just">
              <a:lnSpc>
                <a:spcPct val="150000"/>
              </a:lnSpc>
              <a:spcBef>
                <a:spcPts val="0"/>
              </a:spcBef>
              <a:spcAft>
                <a:spcPts val="0"/>
              </a:spcAft>
              <a:buNone/>
            </a:pPr>
            <a:endParaRPr lang="en-US" sz="3100" dirty="0">
              <a:latin typeface="Arial" panose="020B0604020202020204" pitchFamily="34" charset="0"/>
              <a:cs typeface="Arial" panose="020B0604020202020204" pitchFamily="34" charset="0"/>
            </a:endParaRPr>
          </a:p>
          <a:p>
            <a:pPr marR="0" indent="0" algn="just">
              <a:lnSpc>
                <a:spcPct val="150000"/>
              </a:lnSpc>
              <a:spcBef>
                <a:spcPts val="0"/>
              </a:spcBef>
              <a:spcAft>
                <a:spcPts val="0"/>
              </a:spcAft>
              <a:buNone/>
            </a:pPr>
            <a:endParaRPr lang="en-US" sz="3100" dirty="0">
              <a:latin typeface="Arial" panose="020B0604020202020204" pitchFamily="34" charset="0"/>
              <a:cs typeface="Arial" panose="020B0604020202020204" pitchFamily="34" charset="0"/>
            </a:endParaRPr>
          </a:p>
          <a:p>
            <a:pPr marL="457200" marR="0" algn="just">
              <a:lnSpc>
                <a:spcPts val="2200"/>
              </a:lnSpc>
              <a:spcBef>
                <a:spcPts val="0"/>
              </a:spcBef>
              <a:spcAft>
                <a:spcPts val="0"/>
              </a:spcAft>
            </a:pPr>
            <a:endParaRPr lang="en-US" dirty="0">
              <a:latin typeface="Times New Roman" panose="02020603050405020304" pitchFamily="18" charset="0"/>
              <a:cs typeface="Times New Roman" panose="02020603050405020304" pitchFamily="18" charset="0"/>
            </a:endParaRPr>
          </a:p>
          <a:p>
            <a:pPr marL="457200" marR="0" algn="just">
              <a:lnSpc>
                <a:spcPts val="2200"/>
              </a:lnSpc>
              <a:spcBef>
                <a:spcPts val="0"/>
              </a:spcBef>
              <a:spcAft>
                <a:spcPts val="0"/>
              </a:spcAft>
            </a:pPr>
            <a:endParaRPr lang="en-US" dirty="0">
              <a:solidFill>
                <a:srgbClr val="222222"/>
              </a:solidFill>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27705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Times New Roman" panose="02020603050405020304" pitchFamily="18" charset="0"/>
                <a:cs typeface="Times New Roman" panose="02020603050405020304" pitchFamily="18" charset="0"/>
              </a:rPr>
              <a:t>Testimonies</a:t>
            </a:r>
          </a:p>
        </p:txBody>
      </p:sp>
      <p:pic>
        <p:nvPicPr>
          <p:cNvPr id="5" name="Content Placeholder 4"/>
          <p:cNvPicPr>
            <a:picLocks noGrp="1" noChangeAspect="1"/>
          </p:cNvPicPr>
          <p:nvPr>
            <p:ph sz="half" idx="1"/>
          </p:nvPr>
        </p:nvPicPr>
        <p:blipFill>
          <a:blip r:embed="rId2"/>
          <a:stretch>
            <a:fillRect/>
          </a:stretch>
        </p:blipFill>
        <p:spPr>
          <a:xfrm>
            <a:off x="1447800" y="1825625"/>
            <a:ext cx="4400550" cy="4572000"/>
          </a:xfrm>
          <a:prstGeom prst="rect">
            <a:avLst/>
          </a:prstGeom>
        </p:spPr>
      </p:pic>
      <p:sp>
        <p:nvSpPr>
          <p:cNvPr id="4" name="Content Placeholder 3"/>
          <p:cNvSpPr>
            <a:spLocks noGrp="1"/>
          </p:cNvSpPr>
          <p:nvPr>
            <p:ph sz="half" idx="2"/>
          </p:nvPr>
        </p:nvSpPr>
        <p:spPr/>
        <p:txBody>
          <a:bodyPr>
            <a:normAutofit lnSpcReduction="10000"/>
          </a:bodyPr>
          <a:lstStyle/>
          <a:p>
            <a:pPr>
              <a:lnSpc>
                <a:spcPct val="100000"/>
              </a:lnSpc>
            </a:pPr>
            <a:r>
              <a:rPr lang="en-US" i="1" dirty="0">
                <a:latin typeface="Times New Roman" panose="02020603050405020304" pitchFamily="18" charset="0"/>
                <a:cs typeface="Times New Roman" panose="02020603050405020304" pitchFamily="18" charset="0"/>
              </a:rPr>
              <a:t>My names is Josiane one of the twisungane group before to join twisungane I was struggle about malnutrition with my children  and I didn't know how I can use my small space to grown vegetables and fruit but from skills I gain from TFH mentor now I have 2 kitchen garden in my home.</a:t>
            </a:r>
          </a:p>
        </p:txBody>
      </p:sp>
    </p:spTree>
    <p:extLst>
      <p:ext uri="{BB962C8B-B14F-4D97-AF65-F5344CB8AC3E}">
        <p14:creationId xmlns:p14="http://schemas.microsoft.com/office/powerpoint/2010/main" val="40285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28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2"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27048" y="407987"/>
            <a:ext cx="5721484" cy="1325563"/>
          </a:xfrm>
        </p:spPr>
        <p:txBody>
          <a:bodyPr vert="horz" lIns="91440" tIns="45720" rIns="91440" bIns="45720" rtlCol="0" anchor="ctr">
            <a:normAutofit/>
          </a:bodyPr>
          <a:lstStyle/>
          <a:p>
            <a:r>
              <a:rPr lang="en-US" b="1" dirty="0"/>
              <a:t>Testimonies</a:t>
            </a:r>
          </a:p>
        </p:txBody>
      </p:sp>
      <p:sp>
        <p:nvSpPr>
          <p:cNvPr id="4" name="Content Placeholder 3"/>
          <p:cNvSpPr>
            <a:spLocks noGrp="1"/>
          </p:cNvSpPr>
          <p:nvPr>
            <p:ph sz="half" idx="2"/>
          </p:nvPr>
        </p:nvSpPr>
        <p:spPr>
          <a:xfrm>
            <a:off x="5827048" y="1868487"/>
            <a:ext cx="5721484" cy="4351338"/>
          </a:xfrm>
        </p:spPr>
        <p:txBody>
          <a:bodyPr vert="horz" lIns="91440" tIns="45720" rIns="91440" bIns="45720" rtlCol="0">
            <a:normAutofit/>
          </a:bodyPr>
          <a:lstStyle/>
          <a:p>
            <a:r>
              <a:rPr lang="en-US" dirty="0"/>
              <a:t>Through training from TFH mentor I learned to take care of small livestock and through our saving group I borrowed money to buy chicken for meat and eggs.</a:t>
            </a:r>
          </a:p>
        </p:txBody>
      </p:sp>
    </p:spTree>
    <p:extLst>
      <p:ext uri="{BB962C8B-B14F-4D97-AF65-F5344CB8AC3E}">
        <p14:creationId xmlns:p14="http://schemas.microsoft.com/office/powerpoint/2010/main" val="185868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Samuel, Twisungane Group Leader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640080" y="2872899"/>
            <a:ext cx="4243589" cy="3320668"/>
          </a:xfrm>
        </p:spPr>
        <p:txBody>
          <a:bodyPr vert="horz" lIns="91440" tIns="45720" rIns="91440" bIns="45720" rtlCol="0">
            <a:normAutofit/>
          </a:bodyPr>
          <a:lstStyle/>
          <a:p>
            <a:r>
              <a:rPr lang="en-US" sz="2200"/>
              <a:t>My name is Samuel I thank TFH for their support. Before it was difficult to find manure but now, I have manure from goats, and we started to improve our production. And I am able to pay schools fees for my children.</a:t>
            </a:r>
          </a:p>
        </p:txBody>
      </p:sp>
      <p:pic>
        <p:nvPicPr>
          <p:cNvPr id="5" name="Content Placeholder 4"/>
          <p:cNvPicPr>
            <a:picLocks noGrp="1" noChangeAspect="1"/>
          </p:cNvPicPr>
          <p:nvPr>
            <p:ph sz="half" idx="1"/>
          </p:nvPr>
        </p:nvPicPr>
        <p:blipFill rotWithShape="1">
          <a:blip r:embed="rId2"/>
          <a:srcRect t="16986" r="-1" b="2693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1050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686834" y="1153572"/>
            <a:ext cx="3200400" cy="4461163"/>
          </a:xfrm>
        </p:spPr>
        <p:txBody>
          <a:bodyPr>
            <a:normAutofit/>
          </a:bodyPr>
          <a:lstStyle/>
          <a:p>
            <a:r>
              <a:rPr lang="en-US" dirty="0">
                <a:solidFill>
                  <a:srgbClr val="FFFFFF"/>
                </a:solidFill>
              </a:rPr>
              <a:t>New planned activity</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p:cNvSpPr>
            <a:spLocks noGrp="1"/>
          </p:cNvSpPr>
          <p:nvPr>
            <p:ph idx="1"/>
          </p:nvPr>
        </p:nvSpPr>
        <p:spPr>
          <a:xfrm>
            <a:off x="4447308" y="591344"/>
            <a:ext cx="6906491" cy="5585619"/>
          </a:xfrm>
        </p:spPr>
        <p:txBody>
          <a:bodyPr anchor="ctr">
            <a:normAutofit/>
          </a:bodyPr>
          <a:lstStyle/>
          <a:p>
            <a:endParaRPr lang="en-US" dirty="0"/>
          </a:p>
          <a:p>
            <a:endParaRPr lang="en-US" dirty="0"/>
          </a:p>
          <a:p>
            <a:r>
              <a:rPr lang="en-US" dirty="0"/>
              <a:t>They are waiting for buying and selling  a land business.</a:t>
            </a:r>
          </a:p>
        </p:txBody>
      </p:sp>
    </p:spTree>
    <p:extLst>
      <p:ext uri="{BB962C8B-B14F-4D97-AF65-F5344CB8AC3E}">
        <p14:creationId xmlns:p14="http://schemas.microsoft.com/office/powerpoint/2010/main" val="2991177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TotalTime>
  <Words>685</Words>
  <Application>Microsoft Office PowerPoint</Application>
  <PresentationFormat>Widescreen</PresentationFormat>
  <Paragraphs>52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Times New Roman</vt:lpstr>
      <vt:lpstr>Wingdings</vt:lpstr>
      <vt:lpstr>Office Theme</vt:lpstr>
      <vt:lpstr>          TWISUNGANE FARMER GROUP</vt:lpstr>
      <vt:lpstr>The Twisungane cooperative farmers have benefited from TFH mentoring</vt:lpstr>
      <vt:lpstr>Tools for Hope help</vt:lpstr>
      <vt:lpstr>TFH</vt:lpstr>
      <vt:lpstr>Thanksgiving</vt:lpstr>
      <vt:lpstr>Testimonies</vt:lpstr>
      <vt:lpstr>Testimonies</vt:lpstr>
      <vt:lpstr>Samuel, Twisungane Group Leader</vt:lpstr>
      <vt:lpstr>New planned activity</vt:lpstr>
      <vt:lpstr>                  DUFATANYE GROUP</vt:lpstr>
      <vt:lpstr>The Dufatanye cooperative farmers have benefited from TFH mentoring</vt:lpstr>
      <vt:lpstr>Dufatanye Group</vt:lpstr>
      <vt:lpstr>New planned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Uwamahirwe Diane</dc:creator>
  <cp:lastModifiedBy>Richard Trevillian</cp:lastModifiedBy>
  <cp:revision>42</cp:revision>
  <dcterms:created xsi:type="dcterms:W3CDTF">2022-09-24T07:09:52Z</dcterms:created>
  <dcterms:modified xsi:type="dcterms:W3CDTF">2022-11-21T14:04:05Z</dcterms:modified>
</cp:coreProperties>
</file>